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537" r:id="rId2"/>
    <p:sldId id="541" r:id="rId3"/>
    <p:sldId id="543" r:id="rId4"/>
    <p:sldId id="548" r:id="rId5"/>
    <p:sldId id="549" r:id="rId6"/>
    <p:sldId id="550" r:id="rId7"/>
    <p:sldId id="55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710" y="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D031-12AF-4DFA-B93B-23EE8197FC81}" type="datetimeFigureOut">
              <a:rPr lang="en-US" smtClean="0"/>
              <a:t>12/08/2017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58B-817B-4B13-BADC-444DF1F14707}" type="slidenum">
              <a:rPr lang="en-US" smtClean="0"/>
              <a:t>‹#›</a:t>
            </a:fld>
            <a:endParaRPr lang="en-US"/>
          </a:p>
        </p:txBody>
      </p:sp>
    </p:spTree>
    <p:extLst>
      <p:ext uri="{BB962C8B-B14F-4D97-AF65-F5344CB8AC3E}">
        <p14:creationId xmlns:p14="http://schemas.microsoft.com/office/powerpoint/2010/main" val="12408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1B46AC5E-1E10-475D-A752-2855438F9F8A}" type="datetime1">
              <a:rPr lang="en-US" smtClean="0"/>
              <a:pPr>
                <a:defRPr/>
              </a:pPr>
              <a:t>12/08/2017</a:t>
            </a:fld>
            <a:endParaRPr lang="en-US" dirty="0"/>
          </a:p>
        </p:txBody>
      </p:sp>
      <p:sp>
        <p:nvSpPr>
          <p:cNvPr id="64614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AD98FD0-EEFE-4FF4-AE2B-4AD7C44E4303}" type="slidenum">
              <a:rPr lang="en-US" altLang="en-US"/>
              <a:pPr algn="r" eaLnBrk="1" hangingPunct="1">
                <a:spcBef>
                  <a:spcPct val="0"/>
                </a:spcBef>
              </a:pPr>
              <a:t>1</a:t>
            </a:fld>
            <a:endParaRPr lang="en-US" altLang="en-US" dirty="0"/>
          </a:p>
        </p:txBody>
      </p:sp>
      <p:sp>
        <p:nvSpPr>
          <p:cNvPr id="64614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615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2029897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12/08/2017</a:t>
            </a:fld>
            <a:endParaRPr lang="en-US" dirty="0"/>
          </a:p>
        </p:txBody>
      </p:sp>
    </p:spTree>
    <p:extLst>
      <p:ext uri="{BB962C8B-B14F-4D97-AF65-F5344CB8AC3E}">
        <p14:creationId xmlns:p14="http://schemas.microsoft.com/office/powerpoint/2010/main" val="401245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8C1F859E-336C-4090-9D58-D061E6787546}" type="datetime1">
              <a:rPr lang="en-US" smtClean="0"/>
              <a:pPr>
                <a:defRPr/>
              </a:pPr>
              <a:t>12/08/2017</a:t>
            </a:fld>
            <a:endParaRPr lang="en-US" dirty="0"/>
          </a:p>
        </p:txBody>
      </p:sp>
      <p:sp>
        <p:nvSpPr>
          <p:cNvPr id="6563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7D08AE-4540-4CF4-B87D-62CA7AF59D17}" type="slidenum">
              <a:rPr lang="en-US" altLang="en-US"/>
              <a:pPr algn="r" eaLnBrk="1" hangingPunct="1">
                <a:spcBef>
                  <a:spcPct val="0"/>
                </a:spcBef>
              </a:pPr>
              <a:t>3</a:t>
            </a:fld>
            <a:endParaRPr lang="en-US" altLang="en-US" dirty="0"/>
          </a:p>
        </p:txBody>
      </p:sp>
      <p:sp>
        <p:nvSpPr>
          <p:cNvPr id="6563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8520" name="Rectangle 3"/>
          <p:cNvSpPr>
            <a:spLocks noGrp="1" noChangeArrowheads="1"/>
          </p:cNvSpPr>
          <p:nvPr>
            <p:ph type="body" idx="1"/>
          </p:nvPr>
        </p:nvSpPr>
        <p:spPr bwMode="auto"/>
        <p:txBody>
          <a:bodyPr>
            <a:normAutofit/>
          </a:bodyPr>
          <a:lstStyle/>
          <a:p>
            <a:pPr>
              <a:buFont typeface="Arial" pitchFamily="34" charset="0"/>
              <a:buNone/>
              <a:defRPr/>
            </a:pPr>
            <a:endParaRPr lang="en-US" dirty="0"/>
          </a:p>
        </p:txBody>
      </p:sp>
    </p:spTree>
    <p:extLst>
      <p:ext uri="{BB962C8B-B14F-4D97-AF65-F5344CB8AC3E}">
        <p14:creationId xmlns:p14="http://schemas.microsoft.com/office/powerpoint/2010/main" val="113523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Handling of property tax recoveries will be handled in a separate module later in training</a:t>
            </a:r>
          </a:p>
        </p:txBody>
      </p:sp>
      <p:sp>
        <p:nvSpPr>
          <p:cNvPr id="6686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7B42502-C099-429C-8545-8C8EB25BCFE0}" type="datetime1">
              <a:rPr lang="en-US" smtClean="0"/>
              <a:pPr>
                <a:defRPr/>
              </a:pPr>
              <a:t>12/08/2017</a:t>
            </a:fld>
            <a:endParaRPr lang="en-US" dirty="0"/>
          </a:p>
        </p:txBody>
      </p:sp>
      <p:sp>
        <p:nvSpPr>
          <p:cNvPr id="6686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29F12F4-46F3-4D59-9987-193FEA70FDE2}"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222547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5</a:t>
            </a:fld>
            <a:endParaRPr lang="en-US" altLang="en-US" dirty="0">
              <a:latin typeface="Verdana" panose="020B0604030504040204" pitchFamily="34" charset="0"/>
            </a:endParaRPr>
          </a:p>
        </p:txBody>
      </p:sp>
    </p:spTree>
    <p:extLst>
      <p:ext uri="{BB962C8B-B14F-4D97-AF65-F5344CB8AC3E}">
        <p14:creationId xmlns:p14="http://schemas.microsoft.com/office/powerpoint/2010/main" val="82316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6</a:t>
            </a:fld>
            <a:endParaRPr lang="en-US" altLang="en-US" dirty="0">
              <a:latin typeface="Verdana" panose="020B0604030504040204" pitchFamily="34" charset="0"/>
            </a:endParaRPr>
          </a:p>
        </p:txBody>
      </p:sp>
    </p:spTree>
    <p:extLst>
      <p:ext uri="{BB962C8B-B14F-4D97-AF65-F5344CB8AC3E}">
        <p14:creationId xmlns:p14="http://schemas.microsoft.com/office/powerpoint/2010/main" val="4151379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7</a:t>
            </a:fld>
            <a:endParaRPr lang="en-US" altLang="en-US" dirty="0">
              <a:latin typeface="Verdana" panose="020B0604030504040204" pitchFamily="34" charset="0"/>
            </a:endParaRPr>
          </a:p>
        </p:txBody>
      </p:sp>
    </p:spTree>
    <p:extLst>
      <p:ext uri="{BB962C8B-B14F-4D97-AF65-F5344CB8AC3E}">
        <p14:creationId xmlns:p14="http://schemas.microsoft.com/office/powerpoint/2010/main" val="39171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925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sp>
        <p:nvSpPr>
          <p:cNvPr id="1122315" name="Rectangle 7"/>
          <p:cNvSpPr>
            <a:spLocks noGrp="1" noChangeArrowheads="1"/>
          </p:cNvSpPr>
          <p:nvPr>
            <p:ph type="ctrTitle"/>
          </p:nvPr>
        </p:nvSpPr>
        <p:spPr>
          <a:xfrm>
            <a:off x="990600" y="2130427"/>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1" y="6400802"/>
            <a:ext cx="1984375" cy="301625"/>
          </a:xfrm>
        </p:spPr>
        <p:txBody>
          <a:bodyPr/>
          <a:lstStyle>
            <a:lvl1pPr>
              <a:defRPr/>
            </a:lvl1pPr>
          </a:lstStyle>
          <a:p>
            <a:r>
              <a:rPr lang="en-US"/>
              <a:t>12-08-2017</a:t>
            </a:r>
          </a:p>
        </p:txBody>
      </p:sp>
      <p:sp>
        <p:nvSpPr>
          <p:cNvPr id="15" name="Rectangle 11"/>
          <p:cNvSpPr>
            <a:spLocks noGrp="1" noChangeArrowheads="1"/>
          </p:cNvSpPr>
          <p:nvPr>
            <p:ph type="sldNum" sz="quarter" idx="12"/>
          </p:nvPr>
        </p:nvSpPr>
        <p:spPr>
          <a:xfrm>
            <a:off x="6781801" y="6400802"/>
            <a:ext cx="1901825" cy="301625"/>
          </a:xfrm>
        </p:spPr>
        <p:txBody>
          <a:bodyPr/>
          <a:lstStyle>
            <a:lvl1pPr>
              <a:defRPr smtClean="0"/>
            </a:lvl1pPr>
          </a:lstStyle>
          <a:p>
            <a:fld id="{2C11E525-5F38-465A-8629-C9A7F80AF012}" type="slidenum">
              <a:rPr lang="en-US" smtClean="0"/>
              <a:t>‹#›</a:t>
            </a:fld>
            <a:endParaRPr lang="en-US"/>
          </a:p>
        </p:txBody>
      </p:sp>
      <p:sp>
        <p:nvSpPr>
          <p:cNvPr id="1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310051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336979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6146627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104881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r>
              <a:rPr lang="en-US"/>
              <a:t>12-08-2017</a:t>
            </a:r>
          </a:p>
        </p:txBody>
      </p:sp>
      <p:sp>
        <p:nvSpPr>
          <p:cNvPr id="8"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10" name="Footer Placeholder 1"/>
          <p:cNvSpPr>
            <a:spLocks noGrp="1"/>
          </p:cNvSpPr>
          <p:nvPr>
            <p:ph type="ftr" sz="quarter" idx="12"/>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592146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r>
              <a:rPr lang="en-US"/>
              <a:t>12-08-2017</a:t>
            </a:r>
          </a:p>
        </p:txBody>
      </p:sp>
      <p:sp>
        <p:nvSpPr>
          <p:cNvPr id="4"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09597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r>
              <a:rPr lang="en-US"/>
              <a:t>12-08-2017</a:t>
            </a:r>
          </a:p>
        </p:txBody>
      </p:sp>
      <p:sp>
        <p:nvSpPr>
          <p:cNvPr id="3"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5"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485003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4444829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4569611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2"/>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750">
                <a:latin typeface="+mn-lt"/>
                <a:cs typeface="Arial" charset="0"/>
              </a:defRPr>
            </a:lvl1pPr>
          </a:lstStyle>
          <a:p>
            <a:r>
              <a:rPr lang="en-US"/>
              <a:t>12-08-2017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750" smtClean="0">
                <a:latin typeface="+mn-lt"/>
                <a:cs typeface="Arial" panose="020B0604020202020204" pitchFamily="34" charset="0"/>
              </a:defRPr>
            </a:lvl1pPr>
          </a:lstStyle>
          <a:p>
            <a:fld id="{2C11E525-5F38-465A-8629-C9A7F80AF012}" type="slidenum">
              <a:rPr lang="en-US" smtClean="0"/>
              <a:t>‹#›</a:t>
            </a:fld>
            <a:endParaRPr 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69961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hf hdr="0"/>
  <p:txStyles>
    <p:titleStyle>
      <a:lvl1pPr algn="l" rtl="0" eaLnBrk="1" fontAlgn="base" hangingPunct="1">
        <a:spcBef>
          <a:spcPct val="0"/>
        </a:spcBef>
        <a:spcAft>
          <a:spcPct val="0"/>
        </a:spcAft>
        <a:defRPr sz="3150" b="1">
          <a:solidFill>
            <a:schemeClr val="tx2"/>
          </a:solidFill>
          <a:latin typeface="+mj-lt"/>
          <a:ea typeface="+mj-ea"/>
          <a:cs typeface="+mj-cs"/>
        </a:defRPr>
      </a:lvl1pPr>
      <a:lvl2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5pPr>
      <a:lvl6pPr marL="3429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6pPr>
      <a:lvl7pPr marL="6858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7pPr>
      <a:lvl8pPr marL="10287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8pPr>
      <a:lvl9pPr marL="13716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9pPr>
    </p:titleStyle>
    <p:bodyStyle>
      <a:lvl1pPr marL="257175" indent="-257175" algn="l" rtl="0" eaLnBrk="1" fontAlgn="base" hangingPunct="1">
        <a:spcBef>
          <a:spcPct val="20000"/>
        </a:spcBef>
        <a:spcAft>
          <a:spcPct val="0"/>
        </a:spcAft>
        <a:buClr>
          <a:schemeClr val="folHlink"/>
        </a:buClr>
        <a:buSzPct val="90000"/>
        <a:buFont typeface="Wingdings" panose="05000000000000000000"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SzPct val="75000"/>
        <a:buFont typeface="Wingdings" panose="05000000000000000000" pitchFamily="2" charset="2"/>
        <a:buChar char="n"/>
        <a:defRPr sz="2100">
          <a:solidFill>
            <a:schemeClr val="tx1"/>
          </a:solidFill>
          <a:latin typeface="+mn-lt"/>
          <a:ea typeface="+mn-ea"/>
        </a:defRPr>
      </a:lvl2pPr>
      <a:lvl3pPr marL="857250" indent="-171450" algn="l" rtl="0" eaLnBrk="1" fontAlgn="base" hangingPunct="1">
        <a:spcBef>
          <a:spcPct val="20000"/>
        </a:spcBef>
        <a:spcAft>
          <a:spcPct val="0"/>
        </a:spcAft>
        <a:buClr>
          <a:schemeClr val="folHlink"/>
        </a:buClr>
        <a:buSzPct val="55000"/>
        <a:buFont typeface="Wingdings" panose="05000000000000000000" pitchFamily="2" charset="2"/>
        <a:buChar char="n"/>
        <a:defRPr sz="1800">
          <a:solidFill>
            <a:schemeClr val="tx1"/>
          </a:solidFill>
          <a:latin typeface="+mn-lt"/>
          <a:ea typeface="+mn-ea"/>
        </a:defRPr>
      </a:lvl3pPr>
      <a:lvl4pPr marL="12001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4pPr>
      <a:lvl5pPr marL="15430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22" name="Rectangle 2"/>
          <p:cNvSpPr>
            <a:spLocks noGrp="1" noChangeArrowheads="1"/>
          </p:cNvSpPr>
          <p:nvPr>
            <p:ph type="ctrTitle"/>
          </p:nvPr>
        </p:nvSpPr>
        <p:spPr/>
        <p:txBody>
          <a:bodyPr/>
          <a:lstStyle/>
          <a:p>
            <a:r>
              <a:rPr lang="en-US" altLang="en-US" dirty="0"/>
              <a:t>Other Income</a:t>
            </a:r>
          </a:p>
        </p:txBody>
      </p:sp>
      <p:sp>
        <p:nvSpPr>
          <p:cNvPr id="645123" name="Rectangle 3"/>
          <p:cNvSpPr>
            <a:spLocks noGrp="1" noChangeArrowheads="1"/>
          </p:cNvSpPr>
          <p:nvPr>
            <p:ph type="subTitle" idx="1"/>
          </p:nvPr>
        </p:nvSpPr>
        <p:spPr>
          <a:xfrm>
            <a:off x="1295400" y="3810000"/>
            <a:ext cx="7467600" cy="1981200"/>
          </a:xfrm>
        </p:spPr>
        <p:txBody>
          <a:bodyPr>
            <a:normAutofit/>
          </a:bodyPr>
          <a:lstStyle/>
          <a:p>
            <a:pPr>
              <a:lnSpc>
                <a:spcPct val="80000"/>
              </a:lnSpc>
            </a:pPr>
            <a:r>
              <a:rPr lang="en-US" altLang="en-US" sz="2800" dirty="0"/>
              <a:t>	</a:t>
            </a:r>
          </a:p>
          <a:p>
            <a:pPr>
              <a:lnSpc>
                <a:spcPct val="80000"/>
              </a:lnSpc>
            </a:pPr>
            <a:r>
              <a:rPr lang="en-US" altLang="en-US" dirty="0"/>
              <a:t>Pub 17 Chapter 12</a:t>
            </a:r>
          </a:p>
          <a:p>
            <a:pPr>
              <a:lnSpc>
                <a:spcPct val="80000"/>
              </a:lnSpc>
            </a:pPr>
            <a:r>
              <a:rPr lang="en-US" altLang="en-US" dirty="0"/>
              <a:t>Pub 4012 Tab D</a:t>
            </a:r>
          </a:p>
          <a:p>
            <a:pPr>
              <a:lnSpc>
                <a:spcPct val="80000"/>
              </a:lnSpc>
            </a:pPr>
            <a:r>
              <a:rPr lang="en-US" altLang="en-US" dirty="0"/>
              <a:t>(Federal 1040-Line 21)</a:t>
            </a:r>
          </a:p>
          <a:p>
            <a:pPr>
              <a:lnSpc>
                <a:spcPct val="80000"/>
              </a:lnSpc>
            </a:pPr>
            <a:r>
              <a:rPr lang="en-US" altLang="en-US" dirty="0"/>
              <a:t>(NJ 1040 –Lines 23 &amp; 25)</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8007416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NJ Gambling Income</a:t>
            </a:r>
          </a:p>
        </p:txBody>
      </p:sp>
      <p:sp>
        <p:nvSpPr>
          <p:cNvPr id="3" name="Content Placeholder 2"/>
          <p:cNvSpPr>
            <a:spLocks noGrp="1"/>
          </p:cNvSpPr>
          <p:nvPr>
            <p:ph idx="1"/>
          </p:nvPr>
        </p:nvSpPr>
        <p:spPr>
          <a:xfrm>
            <a:off x="609600" y="1524000"/>
            <a:ext cx="8077200" cy="3767996"/>
          </a:xfrm>
        </p:spPr>
        <p:txBody>
          <a:bodyPr>
            <a:normAutofit/>
          </a:bodyPr>
          <a:lstStyle/>
          <a:p>
            <a:r>
              <a:rPr lang="en-US" dirty="0"/>
              <a:t> </a:t>
            </a:r>
            <a:r>
              <a:rPr lang="en-US" sz="2300" dirty="0"/>
              <a:t>Losses are deducted from winnings before reporting the net on NJ 1040 Line 23 </a:t>
            </a:r>
          </a:p>
          <a:p>
            <a:pPr lvl="1"/>
            <a:r>
              <a:rPr lang="en-US" sz="2000" dirty="0"/>
              <a:t> NJ Lottery winnings of $10,000 or less per occurrence are not taxable in NJ; anything above $10,000, total amount is taxable</a:t>
            </a:r>
          </a:p>
          <a:p>
            <a:pPr lvl="1"/>
            <a:r>
              <a:rPr lang="en-US" sz="2000" dirty="0"/>
              <a:t> Lottery winnings from other states are fully taxable</a:t>
            </a:r>
          </a:p>
          <a:p>
            <a:r>
              <a:rPr lang="en-US" dirty="0"/>
              <a:t> </a:t>
            </a:r>
            <a:r>
              <a:rPr lang="en-US" sz="2300" dirty="0"/>
              <a:t>Winnings/losses will not automatically flow through from Federal to NJ return</a:t>
            </a:r>
          </a:p>
          <a:p>
            <a:r>
              <a:rPr lang="en-US" sz="2300" dirty="0"/>
              <a:t> </a:t>
            </a:r>
            <a:r>
              <a:rPr lang="en-US" sz="2300" dirty="0">
                <a:solidFill>
                  <a:srgbClr val="FF0000"/>
                </a:solidFill>
              </a:rPr>
              <a:t>Capture gambling information in NJ Checklist Income Subject to Tax section for later entry in the TaxSlayer State section</a:t>
            </a:r>
          </a:p>
          <a:p>
            <a:pPr lvl="1">
              <a:buNone/>
            </a:pPr>
            <a:endParaRPr lang="en-US" sz="2300"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www.google.com/url?source=imgres&amp;ct=img&amp;q=http://www.plotas.info/casinogame/1/249.jpg&amp;sa=X&amp;ei=ZusjTemgLMP6lwf2qpG7Cw&amp;ved=0CAQQ8wc4ZA&amp;usg=AFQjCNGsnjYDuVFYtkrzC5Q0ABGa_nAG2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152400"/>
            <a:ext cx="128587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pic>
        <p:nvPicPr>
          <p:cNvPr id="8" name="Picture 7"/>
          <p:cNvPicPr>
            <a:picLocks noChangeAspect="1"/>
          </p:cNvPicPr>
          <p:nvPr/>
        </p:nvPicPr>
        <p:blipFill>
          <a:blip r:embed="rId6"/>
          <a:stretch>
            <a:fillRect/>
          </a:stretch>
        </p:blipFill>
        <p:spPr>
          <a:xfrm>
            <a:off x="1204913" y="5291996"/>
            <a:ext cx="6898710" cy="933450"/>
          </a:xfrm>
          <a:prstGeom prst="rect">
            <a:avLst/>
          </a:prstGeom>
        </p:spPr>
      </p:pic>
      <p:sp>
        <p:nvSpPr>
          <p:cNvPr id="11" name="Line 10"/>
          <p:cNvSpPr>
            <a:spLocks noChangeShapeType="1"/>
          </p:cNvSpPr>
          <p:nvPr/>
        </p:nvSpPr>
        <p:spPr bwMode="auto">
          <a:xfrm>
            <a:off x="182881" y="5796851"/>
            <a:ext cx="1022032" cy="24384"/>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02047120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07136" y="1596390"/>
            <a:ext cx="7193280" cy="4901946"/>
          </a:xfrm>
          <a:prstGeom prst="rect">
            <a:avLst/>
          </a:prstGeom>
        </p:spPr>
      </p:pic>
      <p:sp>
        <p:nvSpPr>
          <p:cNvPr id="655363" name="Rectangle 2"/>
          <p:cNvSpPr>
            <a:spLocks noGrp="1" noChangeArrowheads="1"/>
          </p:cNvSpPr>
          <p:nvPr>
            <p:ph type="title"/>
          </p:nvPr>
        </p:nvSpPr>
        <p:spPr>
          <a:xfrm>
            <a:off x="609600" y="277813"/>
            <a:ext cx="8305800" cy="1143000"/>
          </a:xfrm>
        </p:spPr>
        <p:txBody>
          <a:bodyPr>
            <a:normAutofit fontScale="90000"/>
          </a:bodyPr>
          <a:lstStyle/>
          <a:p>
            <a:r>
              <a:rPr lang="en-US" altLang="en-US" dirty="0"/>
              <a:t>TS - Federal Gambling Winnings – W-2G</a:t>
            </a:r>
            <a:br>
              <a:rPr lang="en-US" altLang="en-US" dirty="0"/>
            </a:br>
            <a:r>
              <a:rPr lang="en-US" altLang="en-US" sz="2400" dirty="0">
                <a:solidFill>
                  <a:srgbClr val="0070C0"/>
                </a:solidFill>
              </a:rPr>
              <a:t>Federal section \ Income \ Enter Myself \ Other Income \ Gambling Winnings (W2-G)</a:t>
            </a:r>
          </a:p>
        </p:txBody>
      </p:sp>
      <p:sp>
        <p:nvSpPr>
          <p:cNvPr id="6" name="Oval 5"/>
          <p:cNvSpPr>
            <a:spLocks noChangeArrowheads="1"/>
          </p:cNvSpPr>
          <p:nvPr/>
        </p:nvSpPr>
        <p:spPr bwMode="auto">
          <a:xfrm>
            <a:off x="609600" y="2240280"/>
            <a:ext cx="707136" cy="27027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 name="TextBox 8"/>
          <p:cNvSpPr txBox="1"/>
          <p:nvPr/>
        </p:nvSpPr>
        <p:spPr>
          <a:xfrm>
            <a:off x="2261616" y="2141220"/>
            <a:ext cx="2042160" cy="369332"/>
          </a:xfrm>
          <a:prstGeom prst="rect">
            <a:avLst/>
          </a:prstGeom>
          <a:solidFill>
            <a:schemeClr val="accent5">
              <a:lumMod val="75000"/>
            </a:schemeClr>
          </a:solidFill>
          <a:ln>
            <a:solidFill>
              <a:schemeClr val="accent6">
                <a:lumMod val="50000"/>
              </a:schemeClr>
            </a:solidFill>
          </a:ln>
        </p:spPr>
        <p:txBody>
          <a:bodyPr wrap="square">
            <a:spAutoFit/>
          </a:bodyPr>
          <a:lstStyle/>
          <a:p>
            <a:pPr eaLnBrk="1" hangingPunct="1">
              <a:defRPr/>
            </a:pPr>
            <a:r>
              <a:rPr lang="en-US" b="1" dirty="0">
                <a:latin typeface="Arial" charset="0"/>
              </a:rPr>
              <a:t>Gross winnings</a:t>
            </a:r>
          </a:p>
        </p:txBody>
      </p:sp>
      <p:pic>
        <p:nvPicPr>
          <p:cNvPr id="1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a:stCxn id="9" idx="1"/>
          </p:cNvCxnSpPr>
          <p:nvPr/>
        </p:nvCxnSpPr>
        <p:spPr bwMode="auto">
          <a:xfrm flipH="1">
            <a:off x="1365504" y="2325886"/>
            <a:ext cx="896112" cy="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16" name="Picture 15"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13" name="TextBox 12"/>
          <p:cNvSpPr txBox="1"/>
          <p:nvPr/>
        </p:nvSpPr>
        <p:spPr>
          <a:xfrm>
            <a:off x="2615184" y="5311063"/>
            <a:ext cx="3913632" cy="646331"/>
          </a:xfrm>
          <a:prstGeom prst="rect">
            <a:avLst/>
          </a:prstGeom>
          <a:solidFill>
            <a:schemeClr val="accent5">
              <a:lumMod val="75000"/>
            </a:schemeClr>
          </a:solidFill>
          <a:ln>
            <a:solidFill>
              <a:srgbClr val="002060"/>
            </a:solidFill>
          </a:ln>
        </p:spPr>
        <p:txBody>
          <a:bodyPr wrap="square" rtlCol="0">
            <a:spAutoFit/>
          </a:bodyPr>
          <a:lstStyle/>
          <a:p>
            <a:r>
              <a:rPr lang="en-US" b="1" dirty="0"/>
              <a:t>Leave state section blank unless</a:t>
            </a:r>
          </a:p>
          <a:p>
            <a:r>
              <a:rPr lang="en-US" b="1" dirty="0"/>
              <a:t>NJ taxes were withheld</a:t>
            </a:r>
          </a:p>
        </p:txBody>
      </p:sp>
    </p:spTree>
    <p:extLst>
      <p:ext uri="{BB962C8B-B14F-4D97-AF65-F5344CB8AC3E}">
        <p14:creationId xmlns:p14="http://schemas.microsoft.com/office/powerpoint/2010/main" val="8543670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Title 1"/>
          <p:cNvSpPr>
            <a:spLocks noGrp="1"/>
          </p:cNvSpPr>
          <p:nvPr>
            <p:ph type="title"/>
          </p:nvPr>
        </p:nvSpPr>
        <p:spPr/>
        <p:txBody>
          <a:bodyPr>
            <a:normAutofit/>
          </a:bodyPr>
          <a:lstStyle/>
          <a:p>
            <a:r>
              <a:rPr lang="en-US" altLang="en-US" dirty="0"/>
              <a:t>Recoveries</a:t>
            </a:r>
            <a:endParaRPr lang="en-US" altLang="en-US" sz="2400" dirty="0"/>
          </a:p>
        </p:txBody>
      </p:sp>
      <p:sp>
        <p:nvSpPr>
          <p:cNvPr id="667651" name="Content Placeholder 2"/>
          <p:cNvSpPr>
            <a:spLocks noGrp="1"/>
          </p:cNvSpPr>
          <p:nvPr>
            <p:ph idx="1"/>
          </p:nvPr>
        </p:nvSpPr>
        <p:spPr>
          <a:xfrm>
            <a:off x="609600" y="1524000"/>
            <a:ext cx="8153400" cy="3564418"/>
          </a:xfrm>
        </p:spPr>
        <p:txBody>
          <a:bodyPr>
            <a:normAutofit fontScale="62500" lnSpcReduction="20000"/>
          </a:bodyPr>
          <a:lstStyle/>
          <a:p>
            <a:r>
              <a:rPr lang="en-US" altLang="en-US" sz="3200" dirty="0"/>
              <a:t>Recoveries of amounts deducted in prior years may have to be reported as Other Income in current year.  May include:</a:t>
            </a:r>
          </a:p>
          <a:p>
            <a:pPr lvl="1">
              <a:buFont typeface="Wingdings" panose="05000000000000000000" pitchFamily="2" charset="2"/>
              <a:buChar char="§"/>
            </a:pPr>
            <a:r>
              <a:rPr lang="en-US" altLang="en-US" sz="2500" dirty="0"/>
              <a:t>Property tax rebates (e.g. - PTR &amp; Homestead Benefit) – covered in more detail in later module</a:t>
            </a:r>
          </a:p>
          <a:p>
            <a:pPr lvl="1">
              <a:buFont typeface="Wingdings" panose="05000000000000000000" pitchFamily="2" charset="2"/>
              <a:buChar char="§"/>
            </a:pPr>
            <a:r>
              <a:rPr lang="en-US" altLang="en-US" sz="2500" dirty="0"/>
              <a:t>Reimbursements for medical expenses claimed in prior years</a:t>
            </a:r>
          </a:p>
          <a:p>
            <a:pPr lvl="1">
              <a:buFont typeface="Wingdings" panose="05000000000000000000" pitchFamily="2" charset="2"/>
              <a:buChar char="§"/>
            </a:pPr>
            <a:r>
              <a:rPr lang="en-US" altLang="en-US" sz="2500" dirty="0"/>
              <a:t>Other refunds of Schedule A deductions</a:t>
            </a:r>
          </a:p>
          <a:p>
            <a:r>
              <a:rPr lang="en-US" altLang="en-US" sz="3200" dirty="0"/>
              <a:t>Use State Refund Worksheet in TaxSlayer to determine how much of recovery is taxable (if prior year info is available) </a:t>
            </a:r>
          </a:p>
          <a:p>
            <a:r>
              <a:rPr lang="en-US" altLang="en-US" sz="3200" dirty="0"/>
              <a:t>NJ property tax recoveries are not taxable in NJ.  Since 1040 Line 21 Other Income totals flow through to NJ 1040 Line 25, have to adjust NJ 1040 Line 25 Other Income.   </a:t>
            </a:r>
            <a:r>
              <a:rPr lang="en-US" altLang="en-US" sz="3200" dirty="0">
                <a:solidFill>
                  <a:srgbClr val="FF0000"/>
                </a:solidFill>
              </a:rPr>
              <a:t>Capture property tax recovery info in NJ Checklist Income Subject to Tax section for later entry in the Taxslayer State section </a:t>
            </a:r>
            <a:endParaRPr lang="en-US" altLang="en-US" sz="2400" dirty="0">
              <a:solidFill>
                <a:srgbClr val="FF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Pub Ref" title="NJ Pub Ref"/>
          <p:cNvSpPr txBox="1"/>
          <p:nvPr/>
        </p:nvSpPr>
        <p:spPr>
          <a:xfrm>
            <a:off x="6862841" y="58579"/>
            <a:ext cx="1906292" cy="246221"/>
          </a:xfrm>
          <a:prstGeom prst="rect">
            <a:avLst/>
          </a:prstGeom>
          <a:noFill/>
        </p:spPr>
        <p:txBody>
          <a:bodyPr wrap="none" tIns="0" bIns="0" rtlCol="0">
            <a:spAutoFit/>
          </a:bodyPr>
          <a:lstStyle/>
          <a:p>
            <a:pPr algn="r"/>
            <a:r>
              <a:rPr lang="en-US" sz="1600" dirty="0"/>
              <a:t>Pub 17 Chapter 12</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pic>
        <p:nvPicPr>
          <p:cNvPr id="6" name="Picture 5"/>
          <p:cNvPicPr>
            <a:picLocks noChangeAspect="1"/>
          </p:cNvPicPr>
          <p:nvPr/>
        </p:nvPicPr>
        <p:blipFill>
          <a:blip r:embed="rId5"/>
          <a:stretch>
            <a:fillRect/>
          </a:stretch>
        </p:blipFill>
        <p:spPr>
          <a:xfrm>
            <a:off x="1448844" y="4843943"/>
            <a:ext cx="6915150" cy="1428750"/>
          </a:xfrm>
          <a:prstGeom prst="rect">
            <a:avLst/>
          </a:prstGeom>
        </p:spPr>
      </p:pic>
      <p:sp>
        <p:nvSpPr>
          <p:cNvPr id="12" name="Line 10"/>
          <p:cNvSpPr>
            <a:spLocks noChangeShapeType="1"/>
          </p:cNvSpPr>
          <p:nvPr/>
        </p:nvSpPr>
        <p:spPr bwMode="auto">
          <a:xfrm flipV="1">
            <a:off x="660398" y="5410200"/>
            <a:ext cx="2641601"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3" name="Line 10"/>
          <p:cNvSpPr>
            <a:spLocks noChangeShapeType="1"/>
          </p:cNvSpPr>
          <p:nvPr/>
        </p:nvSpPr>
        <p:spPr bwMode="auto">
          <a:xfrm flipV="1">
            <a:off x="660398" y="5608760"/>
            <a:ext cx="2641601" cy="300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31120579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Cancellation of Credit Card Debt</a:t>
            </a:r>
          </a:p>
        </p:txBody>
      </p:sp>
      <p:sp>
        <p:nvSpPr>
          <p:cNvPr id="823299" name="Rectangle 3"/>
          <p:cNvSpPr>
            <a:spLocks noGrp="1" noChangeArrowheads="1"/>
          </p:cNvSpPr>
          <p:nvPr>
            <p:ph idx="1"/>
          </p:nvPr>
        </p:nvSpPr>
        <p:spPr>
          <a:xfrm>
            <a:off x="566057" y="1553029"/>
            <a:ext cx="8153400" cy="4876800"/>
          </a:xfrm>
        </p:spPr>
        <p:txBody>
          <a:bodyPr>
            <a:normAutofit/>
          </a:bodyPr>
          <a:lstStyle/>
          <a:p>
            <a:r>
              <a:rPr lang="en-US" altLang="en-US" dirty="0"/>
              <a:t> </a:t>
            </a:r>
            <a:r>
              <a:rPr lang="en-US" altLang="en-US" sz="3000" dirty="0"/>
              <a:t>Cancellation of credit card debt is in scope for all counselors as part of  Advanced certification</a:t>
            </a:r>
          </a:p>
          <a:p>
            <a:r>
              <a:rPr lang="en-US" altLang="en-US" sz="3000" dirty="0"/>
              <a:t> Reported on 1099-C</a:t>
            </a:r>
          </a:p>
          <a:p>
            <a:r>
              <a:rPr lang="en-US" altLang="en-US" sz="3000" dirty="0"/>
              <a:t> 1099-C income </a:t>
            </a:r>
            <a:r>
              <a:rPr lang="en-US" altLang="en-US" sz="3000" b="1" u="sng" dirty="0"/>
              <a:t>taxable</a:t>
            </a:r>
            <a:r>
              <a:rPr lang="en-US" altLang="en-US" sz="3000" dirty="0"/>
              <a:t> on Federal return </a:t>
            </a:r>
          </a:p>
          <a:p>
            <a:pPr lvl="1"/>
            <a:r>
              <a:rPr lang="en-US" altLang="en-US" sz="2600" dirty="0"/>
              <a:t>Exception:  taxpayer in bankruptcy or insolvent (liabilities exceeded assets) immediately before debt was cancelled</a:t>
            </a:r>
          </a:p>
          <a:p>
            <a:pPr lvl="1"/>
            <a:r>
              <a:rPr lang="en-US" altLang="en-US" sz="2600" dirty="0"/>
              <a:t> If bankrupt or insolvent, </a:t>
            </a:r>
            <a:r>
              <a:rPr lang="en-US" altLang="en-US" sz="2600" dirty="0">
                <a:solidFill>
                  <a:srgbClr val="FF0000"/>
                </a:solidFill>
              </a:rPr>
              <a:t>Out of Scope</a:t>
            </a:r>
          </a:p>
          <a:p>
            <a:pPr marL="0" indent="0">
              <a:buNone/>
            </a:pPr>
            <a:endParaRPr lang="en-US" altLang="en-US" dirty="0">
              <a:solidFill>
                <a:srgbClr val="FF0000"/>
              </a:solidFill>
            </a:endParaRPr>
          </a:p>
          <a:p>
            <a:pPr>
              <a:buNone/>
            </a:pPr>
            <a:endParaRPr lang="en-US" altLang="en-US" dirty="0"/>
          </a:p>
          <a:p>
            <a:pPr lvl="1"/>
            <a:endParaRPr lang="en-US" altLang="en-US" dirty="0"/>
          </a:p>
          <a:p>
            <a:pPr marL="0" indent="0">
              <a:buNone/>
            </a:pPr>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5</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93190684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09600" y="277812"/>
            <a:ext cx="8077200" cy="1343723"/>
          </a:xfrm>
        </p:spPr>
        <p:txBody>
          <a:bodyPr>
            <a:normAutofit/>
          </a:bodyPr>
          <a:lstStyle/>
          <a:p>
            <a:r>
              <a:rPr lang="en-US" altLang="en-US" sz="3500"/>
              <a:t>Cancellation of Credit Card Debt</a:t>
            </a:r>
            <a:endParaRPr lang="en-US" altLang="en-US" dirty="0"/>
          </a:p>
        </p:txBody>
      </p:sp>
      <p:sp>
        <p:nvSpPr>
          <p:cNvPr id="823299" name="Rectangle 3"/>
          <p:cNvSpPr>
            <a:spLocks noGrp="1" noChangeArrowheads="1"/>
          </p:cNvSpPr>
          <p:nvPr>
            <p:ph idx="1"/>
          </p:nvPr>
        </p:nvSpPr>
        <p:spPr>
          <a:xfrm>
            <a:off x="609600" y="1524000"/>
            <a:ext cx="8153400" cy="4495800"/>
          </a:xfrm>
        </p:spPr>
        <p:txBody>
          <a:bodyPr>
            <a:normAutofit/>
          </a:bodyPr>
          <a:lstStyle/>
          <a:p>
            <a:r>
              <a:rPr lang="en-US" altLang="en-US" dirty="0"/>
              <a:t> </a:t>
            </a:r>
            <a:r>
              <a:rPr lang="en-US" altLang="en-US" sz="3000" dirty="0"/>
              <a:t>Enter in Federal section \ Income \ Enter Myself \ Other Income </a:t>
            </a:r>
            <a:r>
              <a:rPr lang="en-US" sz="3000" dirty="0"/>
              <a:t>Cancellation of Debt (1099-C, Form 982) \ Cancellation of Debt (Form 1099-C)</a:t>
            </a:r>
            <a:endParaRPr lang="en-US" altLang="en-US" sz="3000" dirty="0"/>
          </a:p>
          <a:p>
            <a:r>
              <a:rPr lang="en-US" altLang="en-US" sz="3000" dirty="0"/>
              <a:t> 1099-C income is </a:t>
            </a:r>
            <a:r>
              <a:rPr lang="en-US" altLang="en-US" sz="3000" b="1" u="sng" dirty="0"/>
              <a:t>not taxable </a:t>
            </a:r>
            <a:r>
              <a:rPr lang="en-US" altLang="en-US" sz="3000" dirty="0"/>
              <a:t>in NJ  </a:t>
            </a:r>
          </a:p>
          <a:p>
            <a:pPr lvl="1"/>
            <a:r>
              <a:rPr lang="en-US" altLang="en-US" sz="2600" dirty="0"/>
              <a:t> TaxSlayer automatically excludes cancellation of debt income from NJ 1040 Lines 25 Other Income </a:t>
            </a:r>
          </a:p>
          <a:p>
            <a:pPr lvl="1"/>
            <a:endParaRPr lang="en-US" altLang="en-US" sz="2600" dirty="0"/>
          </a:p>
          <a:p>
            <a:pPr lvl="1"/>
            <a:endParaRPr lang="en-US" altLang="en-US" sz="2600" dirty="0"/>
          </a:p>
          <a:p>
            <a:pPr marL="342900" lvl="1" indent="0">
              <a:buNone/>
            </a:pPr>
            <a:endParaRPr lang="en-US" altLang="en-US" sz="2600" dirty="0"/>
          </a:p>
          <a:p>
            <a:pPr marL="342900" lvl="1" indent="0">
              <a:buNone/>
            </a:pPr>
            <a:endParaRPr lang="en-US" altLang="en-US" sz="2600" dirty="0"/>
          </a:p>
          <a:p>
            <a:pPr marL="342900" lvl="1" indent="0">
              <a:buNone/>
            </a:pPr>
            <a:endParaRPr lang="en-US" altLang="en-US" sz="2600" dirty="0"/>
          </a:p>
          <a:p>
            <a:pPr lvl="1"/>
            <a:endParaRPr lang="en-US" altLang="en-US" sz="2600" dirty="0"/>
          </a:p>
          <a:p>
            <a:pPr lvl="1"/>
            <a:endParaRPr lang="en-US" altLang="en-US" sz="2600" dirty="0"/>
          </a:p>
          <a:p>
            <a:pPr marL="342900" lvl="1" indent="0">
              <a:buNone/>
            </a:pPr>
            <a:endParaRPr lang="en-US" altLang="en-US" sz="2600"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6</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
        <p:nvSpPr>
          <p:cNvPr id="14" name="TextBox 13"/>
          <p:cNvSpPr txBox="1"/>
          <p:nvPr/>
        </p:nvSpPr>
        <p:spPr>
          <a:xfrm>
            <a:off x="776514" y="5678714"/>
            <a:ext cx="7696200" cy="646331"/>
          </a:xfrm>
          <a:prstGeom prst="rect">
            <a:avLst/>
          </a:prstGeom>
          <a:solidFill>
            <a:schemeClr val="accent5">
              <a:lumMod val="75000"/>
            </a:schemeClr>
          </a:solidFill>
          <a:ln>
            <a:solidFill>
              <a:schemeClr val="accent6">
                <a:lumMod val="50000"/>
              </a:schemeClr>
            </a:solidFill>
          </a:ln>
        </p:spPr>
        <p:txBody>
          <a:bodyPr wrap="square">
            <a:spAutoFit/>
          </a:bodyPr>
          <a:lstStyle/>
          <a:p>
            <a:pPr marL="0" indent="0">
              <a:buNone/>
            </a:pPr>
            <a:r>
              <a:rPr lang="en-US" altLang="en-US" b="1" dirty="0"/>
              <a:t>See Pub 4012 page D-63 and specific instructions in Special Topics document on TaxPrep4Free.org Preparer page</a:t>
            </a:r>
          </a:p>
        </p:txBody>
      </p:sp>
      <p:sp>
        <p:nvSpPr>
          <p:cNvPr id="12" name="TextBox 11" descr="NJ (cont'd)" title="NJ (cont'd)">
            <a:extLst>
              <a:ext uri="{FF2B5EF4-FFF2-40B4-BE49-F238E27FC236}">
                <a16:creationId xmlns:a16="http://schemas.microsoft.com/office/drawing/2014/main" id="{E2A72EEE-5506-4383-9527-81298FBE4FFE}"/>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30278634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Foreclosures/Abandonments and Cancellation of Debt on Mortgage</a:t>
            </a:r>
          </a:p>
        </p:txBody>
      </p:sp>
      <p:sp>
        <p:nvSpPr>
          <p:cNvPr id="823299" name="Rectangle 3"/>
          <p:cNvSpPr>
            <a:spLocks noGrp="1" noChangeArrowheads="1"/>
          </p:cNvSpPr>
          <p:nvPr>
            <p:ph idx="1"/>
          </p:nvPr>
        </p:nvSpPr>
        <p:spPr>
          <a:xfrm>
            <a:off x="609600" y="1524000"/>
            <a:ext cx="8153400" cy="4495800"/>
          </a:xfrm>
        </p:spPr>
        <p:txBody>
          <a:bodyPr>
            <a:normAutofit/>
          </a:bodyPr>
          <a:lstStyle/>
          <a:p>
            <a:r>
              <a:rPr lang="en-US" altLang="en-US" dirty="0">
                <a:solidFill>
                  <a:srgbClr val="001132"/>
                </a:solidFill>
              </a:rPr>
              <a:t> </a:t>
            </a:r>
            <a:r>
              <a:rPr lang="en-US" altLang="en-US" sz="3000" dirty="0">
                <a:solidFill>
                  <a:srgbClr val="001132"/>
                </a:solidFill>
              </a:rPr>
              <a:t>Foreclosure/Abandonments and Cancellation of Debt on a home mortgage loan has been declared Out of Scope for NJ preparers due to its complexity</a:t>
            </a: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0" indent="0">
              <a:buNone/>
            </a:pPr>
            <a:r>
              <a:rPr lang="en-US" altLang="en-US" b="1" dirty="0">
                <a:solidFill>
                  <a:srgbClr val="FF0000"/>
                </a:solidFill>
              </a:rPr>
              <a:t>Note:  As of 2017, this exclusion from income has expired</a:t>
            </a:r>
          </a:p>
          <a:p>
            <a:pPr lvl="1"/>
            <a:endParaRPr lang="en-US" altLang="en-US" dirty="0"/>
          </a:p>
          <a:p>
            <a:pPr lvl="1"/>
            <a:endParaRPr lang="en-US" altLang="en-US" dirty="0"/>
          </a:p>
          <a:p>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7</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780782054"/>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 Template</Template>
  <TotalTime>11</TotalTime>
  <Words>504</Words>
  <Application>Microsoft Office PowerPoint</Application>
  <PresentationFormat>On-screen Show (4:3)</PresentationFormat>
  <Paragraphs>99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Arial</vt:lpstr>
      <vt:lpstr>Calibri</vt:lpstr>
      <vt:lpstr>Verdana</vt:lpstr>
      <vt:lpstr>Wingdings</vt:lpstr>
      <vt:lpstr>NJ Template 06</vt:lpstr>
      <vt:lpstr>Other Income</vt:lpstr>
      <vt:lpstr>NJ Gambling Income</vt:lpstr>
      <vt:lpstr>TS - Federal Gambling Winnings – W-2G Federal section \ Income \ Enter Myself \ Other Income \ Gambling Winnings (W2-G)</vt:lpstr>
      <vt:lpstr>Recoveries</vt:lpstr>
      <vt:lpstr>Cancellation of Credit Card Debt</vt:lpstr>
      <vt:lpstr>Cancellation of Credit Card Debt</vt:lpstr>
      <vt:lpstr>Foreclosures/Abandonments and Cancellation of Debt on Mortgage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NJTL-00</dc:title>
  <dc:creator>Al TP4F</dc:creator>
  <cp:lastModifiedBy>Al TP4F</cp:lastModifiedBy>
  <cp:revision>6</cp:revision>
  <dcterms:created xsi:type="dcterms:W3CDTF">2017-12-08T09:50:38Z</dcterms:created>
  <dcterms:modified xsi:type="dcterms:W3CDTF">2017-12-08T12:03:50Z</dcterms:modified>
</cp:coreProperties>
</file>